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57" r:id="rId4"/>
    <p:sldId id="259" r:id="rId5"/>
    <p:sldId id="258" r:id="rId6"/>
    <p:sldId id="260" r:id="rId7"/>
    <p:sldId id="262" r:id="rId8"/>
    <p:sldId id="261" r:id="rId9"/>
    <p:sldId id="271" r:id="rId10"/>
    <p:sldId id="266" r:id="rId11"/>
    <p:sldId id="263" r:id="rId12"/>
    <p:sldId id="264" r:id="rId13"/>
    <p:sldId id="265" r:id="rId14"/>
    <p:sldId id="267" r:id="rId15"/>
    <p:sldId id="269" r:id="rId16"/>
    <p:sldId id="268" r:id="rId17"/>
    <p:sldId id="270" r:id="rId18"/>
    <p:sldId id="272" r:id="rId19"/>
    <p:sldId id="273" r:id="rId20"/>
    <p:sldId id="274" r:id="rId21"/>
    <p:sldId id="275" r:id="rId22"/>
    <p:sldId id="276" r:id="rId23"/>
    <p:sldId id="283" r:id="rId24"/>
    <p:sldId id="284" r:id="rId25"/>
    <p:sldId id="278" r:id="rId26"/>
    <p:sldId id="280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C3D2-502F-423C-A6B3-EDC453207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F6275-455D-489D-BDB0-372C44821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A2EC0-A054-4D44-83F8-E66321F7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85688-7162-489A-8526-8EBEC438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39433-F217-47DC-ACA8-69D7C0AB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81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16AB6-A1A3-46DD-8D32-CBA3DCF1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09A4-3D69-4B60-BFB6-C93658AE9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9F9F-2670-4BE0-B9E5-F56E5EDF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6C9E-571A-4EB8-958F-170E8492D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316D4-DFA9-4CA7-91C6-064BDE88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5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EC4D-6582-46D4-AAA7-49E1AEDD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10612-2CB1-4698-A3DA-57755B98E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53B33-5DFA-47E2-BFAF-54133C3F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11E1D-64A1-4E2E-8906-14994465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5747-7BA9-4F5A-B97C-D824846E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76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C9BA-86C4-48AD-9AF0-837A6D17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34CE-3596-40E3-81B6-4F8B72B43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FDEBB-A7F9-4737-A4C9-E4D810003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21CEB-2FCA-459E-A96E-52B45EF1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D3E96-626D-47CB-8E76-D1B87DFD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685B4-BA40-4EEC-A43E-22D64626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18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B43F-E513-43CB-B70B-35FD8B45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19170-DA2E-4ADC-AE20-6BFD93AD9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84086-85A0-4020-8574-A9FCDE0A8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959F6-2A9A-4BA2-A5BA-028253CAE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7D800-A193-43B2-8226-C2E477AEE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F6ED97-4AA0-4201-8EF4-6617B5DD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55A6C-885C-42B1-AC45-D3FDF3FA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0D57E-5A74-4630-984A-548A5C63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351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F1B7-9DF8-4B6E-86DA-084678B7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D9130-49EE-4FA5-A0C3-6CD3121E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9C06F-9974-4C37-8304-639FF06A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F3F01-DA0E-4121-A02B-8AD8FB34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49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8D138-0A69-4A63-B3F1-4BF345E8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E79B9-AFCE-410B-9790-56A449ED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41C1-7641-48D1-873A-0452CC51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92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B6FF-45C5-4AF2-9E3F-9C84F835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EDED-C96B-4575-BDDA-D3F031BAB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4A5BB-5FAE-4E4D-8670-BB1530A0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C9610-188F-440B-9078-D5D5ECF9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E82DF-A9F0-4B9C-9D64-F8BEDAAF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A5A4-BDF6-4595-86EC-2D37DAE6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82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707D-E595-40A1-BD57-8583E131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26C42-14E3-47E0-BE8F-86AD0B828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BC190-40C9-414B-94DE-0BC35F402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41CFD-651D-47C6-90BD-E83B4EC7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F37B3-DD90-41DC-A3F4-177CAC37A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D045A-7F2A-4D61-ACFD-BEA34EF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95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190D-8DD5-4C78-86C0-0F25076C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99FB0-103E-4F28-BF6A-086A0E2B2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D1661-38DD-4245-93CB-61AB0AF1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94FCB-BC67-4D2E-A90E-5A0411CD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83DF-A1A0-4723-984D-4CFD295D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71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222CF-A662-49DB-9502-36D2D77CF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FB86-2BE8-478E-BF1A-62F2A7382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62E39-0D1C-4132-8886-CDE1B510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5C324-D4DA-41E2-817B-1BAACDF2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3F03-E4C5-42A5-A152-DA5451FF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6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FAE73C-31A8-4816-A7ED-2BBF86B1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3309-4221-4D32-BC40-FAE332FE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8ADDD-49CB-4A77-878C-B7C3CFFA4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289D9-CEE1-421B-BEC6-3FA573B52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D7924-4CAC-406D-A07E-FCFF86719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4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0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Quantum music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Deeper understanding of connections beetwen science and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2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The end of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685800"/>
            <a:ext cx="10878135" cy="3615267"/>
          </a:xfrm>
        </p:spPr>
        <p:txBody>
          <a:bodyPr/>
          <a:lstStyle/>
          <a:p>
            <a:pPr marL="0" indent="0">
              <a:buNone/>
            </a:pPr>
            <a:r>
              <a:rPr lang="sr-Latn-RS" sz="2800" dirty="0"/>
              <a:t>Scientists of that time were assure that they can explain anything</a:t>
            </a:r>
          </a:p>
          <a:p>
            <a:pPr marL="0" indent="0">
              <a:buNone/>
            </a:pPr>
            <a:r>
              <a:rPr lang="sr-Latn-RS" sz="2800" dirty="0"/>
              <a:t>„Give me the current state of everything, I will tell you whole future of the Universe“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5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07" y="6015788"/>
            <a:ext cx="10529220" cy="674457"/>
          </a:xfrm>
        </p:spPr>
        <p:txBody>
          <a:bodyPr>
            <a:normAutofit fontScale="90000"/>
          </a:bodyPr>
          <a:lstStyle/>
          <a:p>
            <a:pPr algn="just"/>
            <a:r>
              <a:rPr lang="sr-Latn-RS" dirty="0"/>
              <a:t>           conclusion: all we have to do is just to         				play and listen good music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9" y="0"/>
            <a:ext cx="9168063" cy="5898122"/>
          </a:xfrm>
        </p:spPr>
      </p:pic>
    </p:spTree>
    <p:extLst>
      <p:ext uri="{BB962C8B-B14F-4D97-AF65-F5344CB8AC3E}">
        <p14:creationId xmlns:p14="http://schemas.microsoft.com/office/powerpoint/2010/main" val="338761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296" y="5931569"/>
            <a:ext cx="8534400" cy="700504"/>
          </a:xfrm>
        </p:spPr>
        <p:txBody>
          <a:bodyPr/>
          <a:lstStyle/>
          <a:p>
            <a:r>
              <a:rPr lang="sr-Latn-RS" dirty="0"/>
              <a:t>    Houston, we have a problem!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6" y="178662"/>
            <a:ext cx="8534400" cy="5687378"/>
          </a:xfrm>
        </p:spPr>
      </p:pic>
    </p:spTree>
    <p:extLst>
      <p:ext uri="{BB962C8B-B14F-4D97-AF65-F5344CB8AC3E}">
        <p14:creationId xmlns:p14="http://schemas.microsoft.com/office/powerpoint/2010/main" val="109870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63915"/>
            <a:ext cx="8855242" cy="786383"/>
          </a:xfrm>
        </p:spPr>
        <p:txBody>
          <a:bodyPr>
            <a:normAutofit fontScale="90000"/>
          </a:bodyPr>
          <a:lstStyle/>
          <a:p>
            <a:r>
              <a:rPr lang="sr-Latn-RS" dirty="0"/>
              <a:t>     Bohr planetary atomic model (1913)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972080" y="0"/>
            <a:ext cx="10381704" cy="2261473"/>
          </a:xfrm>
        </p:spPr>
        <p:txBody>
          <a:bodyPr/>
          <a:lstStyle/>
          <a:p>
            <a:r>
              <a:rPr lang="sr-Latn-RS" sz="2200" dirty="0"/>
              <a:t>The electron is quantized: it can only exist at specific, descrete orbits/energies</a:t>
            </a:r>
          </a:p>
          <a:p>
            <a:r>
              <a:rPr lang="sr-Latn-RS" sz="2200" dirty="0"/>
              <a:t>It can absorb or emit only descrete amaunt of energy </a:t>
            </a:r>
            <a:r>
              <a:rPr lang="sr-Latn-R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= hf </a:t>
            </a:r>
            <a:r>
              <a:rPr lang="sr-Latn-RS" sz="2200" dirty="0"/>
              <a:t>that can be observed as descrete line in light spectrum</a:t>
            </a:r>
          </a:p>
          <a:p>
            <a:r>
              <a:rPr lang="sr-Latn-RS" sz="2200" dirty="0"/>
              <a:t>Every atom has its own spectrum, emission lines “fingerprint“</a:t>
            </a:r>
            <a:endParaRPr lang="en-US" sz="2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0" y="2768387"/>
            <a:ext cx="4315310" cy="313840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10" y="2768388"/>
            <a:ext cx="4388668" cy="3138408"/>
          </a:xfrm>
        </p:spPr>
      </p:pic>
    </p:spTree>
    <p:extLst>
      <p:ext uri="{BB962C8B-B14F-4D97-AF65-F5344CB8AC3E}">
        <p14:creationId xmlns:p14="http://schemas.microsoft.com/office/powerpoint/2010/main" val="385030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0149" y="5895474"/>
            <a:ext cx="8534400" cy="8087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Boh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30" y="116971"/>
            <a:ext cx="11732128" cy="6599323"/>
          </a:xfrm>
        </p:spPr>
      </p:pic>
    </p:spTree>
    <p:extLst>
      <p:ext uri="{BB962C8B-B14F-4D97-AF65-F5344CB8AC3E}">
        <p14:creationId xmlns:p14="http://schemas.microsoft.com/office/powerpoint/2010/main" val="41756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De Broglie atomic model (1925): electron as a standing wave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2" y="685800"/>
            <a:ext cx="3416281" cy="3614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36" y="1150541"/>
            <a:ext cx="5787880" cy="3149997"/>
          </a:xfrm>
        </p:spPr>
      </p:pic>
    </p:spTree>
    <p:extLst>
      <p:ext uri="{BB962C8B-B14F-4D97-AF65-F5344CB8AC3E}">
        <p14:creationId xmlns:p14="http://schemas.microsoft.com/office/powerpoint/2010/main" val="2790787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91125" y="5871411"/>
            <a:ext cx="8017585" cy="868946"/>
          </a:xfrm>
        </p:spPr>
        <p:txBody>
          <a:bodyPr/>
          <a:lstStyle/>
          <a:p>
            <a:r>
              <a:rPr lang="sr-Latn-RS" dirty="0"/>
              <a:t>               Wave/particle duality</a:t>
            </a:r>
            <a:endParaRPr lang="en-US" dirty="0"/>
          </a:p>
        </p:txBody>
      </p:sp>
      <p:pic>
        <p:nvPicPr>
          <p:cNvPr id="9" name="De Brogl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844" y="295384"/>
            <a:ext cx="9608135" cy="5404577"/>
          </a:xfrm>
        </p:spPr>
      </p:pic>
    </p:spTree>
    <p:extLst>
      <p:ext uri="{BB962C8B-B14F-4D97-AF65-F5344CB8AC3E}">
        <p14:creationId xmlns:p14="http://schemas.microsoft.com/office/powerpoint/2010/main" val="244122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854242"/>
          </a:xfrm>
        </p:spPr>
        <p:txBody>
          <a:bodyPr/>
          <a:lstStyle/>
          <a:p>
            <a:r>
              <a:rPr lang="sr-Latn-RS" dirty="0"/>
              <a:t>SchrÖedinger wave equation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4" y="685800"/>
            <a:ext cx="5840757" cy="53086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85012" y="1713771"/>
            <a:ext cx="3657600" cy="2189747"/>
          </a:xfrm>
        </p:spPr>
        <p:txBody>
          <a:bodyPr/>
          <a:lstStyle/>
          <a:p>
            <a:r>
              <a:rPr lang="sr-Latn-RS" dirty="0"/>
              <a:t>If we can describe electron as a wave, we can write its wave equation</a:t>
            </a:r>
          </a:p>
          <a:p>
            <a:r>
              <a:rPr lang="sr-Latn-RS" dirty="0"/>
              <a:t>Picture on the left: solution of such equation for hydrogen atom</a:t>
            </a:r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21" y="4005057"/>
            <a:ext cx="5021179" cy="2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Quantum physics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212" y="685800"/>
            <a:ext cx="10625472" cy="3922295"/>
          </a:xfrm>
        </p:spPr>
        <p:txBody>
          <a:bodyPr/>
          <a:lstStyle/>
          <a:p>
            <a:r>
              <a:rPr lang="sr-Latn-RS" dirty="0"/>
              <a:t>Completely hidden from human beings</a:t>
            </a:r>
          </a:p>
          <a:p>
            <a:r>
              <a:rPr lang="sr-Latn-RS" dirty="0"/>
              <a:t>World of quantum particles – completely strange</a:t>
            </a:r>
          </a:p>
          <a:p>
            <a:r>
              <a:rPr lang="sr-Latn-RS" dirty="0"/>
              <a:t>No logical explanation for particles behaviour</a:t>
            </a:r>
          </a:p>
          <a:p>
            <a:r>
              <a:rPr lang="sr-Latn-RS" dirty="0"/>
              <a:t>Duality</a:t>
            </a:r>
          </a:p>
          <a:p>
            <a:r>
              <a:rPr lang="sr-Latn-RS" dirty="0"/>
              <a:t>Observation </a:t>
            </a:r>
          </a:p>
          <a:p>
            <a:r>
              <a:rPr lang="sr-Latn-RS" dirty="0"/>
              <a:t>Entaglement</a:t>
            </a:r>
          </a:p>
          <a:p>
            <a:r>
              <a:rPr lang="sr-Latn-RS" dirty="0"/>
              <a:t>Set of laws that can not be applied to our reality</a:t>
            </a:r>
          </a:p>
          <a:p>
            <a:r>
              <a:rPr lang="sr-Latn-RS" dirty="0"/>
              <a:t>Without obvious and measurable connection with acoustics at all, until 1996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52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Quantum acoustics: </a:t>
            </a:r>
            <a:br>
              <a:rPr lang="sr-Latn-RS" dirty="0"/>
            </a:br>
            <a:r>
              <a:rPr lang="sr-Latn-RS" dirty="0"/>
              <a:t>Bose-einstein condensate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0" y="685800"/>
            <a:ext cx="4603831" cy="36147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833717"/>
            <a:ext cx="4933950" cy="3318903"/>
          </a:xfrm>
        </p:spPr>
      </p:pic>
    </p:spTree>
    <p:extLst>
      <p:ext uri="{BB962C8B-B14F-4D97-AF65-F5344CB8AC3E}">
        <p14:creationId xmlns:p14="http://schemas.microsoft.com/office/powerpoint/2010/main" val="279536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49" y="5990063"/>
            <a:ext cx="8534400" cy="734373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Pythagora (500 B.c.)</a:t>
            </a:r>
            <a:br>
              <a:rPr lang="sr-Latn-RS" dirty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2400" dirty="0"/>
              <a:t>Mathematics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1464105"/>
            <a:ext cx="3130138" cy="406918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sz="2400" dirty="0"/>
              <a:t>D</a:t>
            </a:r>
            <a:r>
              <a:rPr lang="en-US" sz="2400" dirty="0" err="1"/>
              <a:t>ivin</a:t>
            </a:r>
            <a:r>
              <a:rPr lang="sr-Latn-RS" sz="2400" dirty="0"/>
              <a:t>ity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Music as an intermediary between mathematics and divinity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12" y="1989001"/>
            <a:ext cx="6503315" cy="40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88568"/>
            <a:ext cx="8534400" cy="1205831"/>
          </a:xfrm>
        </p:spPr>
        <p:txBody>
          <a:bodyPr/>
          <a:lstStyle/>
          <a:p>
            <a:r>
              <a:rPr lang="sr-Latn-RS" dirty="0"/>
              <a:t>Quantum acoustics - phonons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57600"/>
          </a:xfrm>
        </p:spPr>
        <p:txBody>
          <a:bodyPr>
            <a:normAutofit/>
          </a:bodyPr>
          <a:lstStyle/>
          <a:p>
            <a:r>
              <a:rPr lang="sr-Latn-RS" dirty="0"/>
              <a:t>Lasers hits BEC, BEC response by vibrating – emmiting PHONONS</a:t>
            </a:r>
          </a:p>
          <a:p>
            <a:r>
              <a:rPr lang="sr-Latn-RS" dirty="0"/>
              <a:t>PHONON – quant of mechanical vibration</a:t>
            </a:r>
          </a:p>
          <a:p>
            <a:r>
              <a:rPr lang="sr-Latn-RS" dirty="0"/>
              <a:t>It is possible to measure those vibrations and translate it to audible frequencies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14" y="264695"/>
            <a:ext cx="5103782" cy="3940120"/>
          </a:xfrm>
        </p:spPr>
      </p:pic>
      <p:pic>
        <p:nvPicPr>
          <p:cNvPr id="7" name="zvuk44100 fade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263" y="3887092"/>
            <a:ext cx="609600" cy="609600"/>
          </a:xfrm>
          <a:prstGeom prst="rect">
            <a:avLst/>
          </a:prstGeom>
        </p:spPr>
      </p:pic>
      <p:pic>
        <p:nvPicPr>
          <p:cNvPr id="9" name="kvantna zvona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1596" y="568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5101389"/>
            <a:ext cx="8534400" cy="1290052"/>
          </a:xfrm>
        </p:spPr>
        <p:txBody>
          <a:bodyPr/>
          <a:lstStyle/>
          <a:p>
            <a:r>
              <a:rPr lang="sr-Latn-RS" dirty="0"/>
              <a:t>Quantum music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dirty="0"/>
              <a:t>It is possible to modulate lasers with any audio signal, in order to excite BEC</a:t>
            </a:r>
          </a:p>
          <a:p>
            <a:r>
              <a:rPr lang="sr-Latn-RS" dirty="0"/>
              <a:t>How will quantum system react to „music excitation“</a:t>
            </a:r>
          </a:p>
          <a:p>
            <a:r>
              <a:rPr lang="sr-Latn-RS" dirty="0"/>
              <a:t>Playing music with atoms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63" y="2923675"/>
            <a:ext cx="7824538" cy="2090056"/>
          </a:xfrm>
        </p:spPr>
      </p:pic>
    </p:spTree>
    <p:extLst>
      <p:ext uri="{BB962C8B-B14F-4D97-AF65-F5344CB8AC3E}">
        <p14:creationId xmlns:p14="http://schemas.microsoft.com/office/powerpoint/2010/main" val="111360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1E98-FB13-49E6-BE7A-B9D35F8E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BEC flute formula – shifted harmony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A94E0-BF95-42EA-8572-0D542D5F40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8424"/>
                <a:ext cx="10515600" cy="52816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sr-Latn-RS" dirty="0"/>
              </a:p>
              <a:p>
                <a:pPr marL="0" indent="0">
                  <a:buNone/>
                </a:pPr>
                <a:r>
                  <a:rPr lang="sr-Latn-RS" dirty="0"/>
                  <a:t>fo = 50Hz</a:t>
                </a:r>
              </a:p>
              <a:p>
                <a:pPr marL="0" indent="0">
                  <a:buNone/>
                </a:pPr>
                <a:endParaRPr lang="sr-Latn-RS" dirty="0"/>
              </a:p>
              <a:p>
                <a:pPr marL="0" indent="0">
                  <a:buNone/>
                </a:pPr>
                <a:r>
                  <a:rPr lang="sr-Latn-RS" dirty="0"/>
                  <a:t>Musical instruments harmonic series - always adding fundamental</a:t>
                </a:r>
              </a:p>
              <a:p>
                <a:pPr marL="0" indent="0">
                  <a:buNone/>
                </a:pPr>
                <a:r>
                  <a:rPr lang="sr-Latn-RS" dirty="0"/>
                  <a:t>50, 100, 150, 200, 250, 300, 350... </a:t>
                </a:r>
              </a:p>
              <a:p>
                <a:pPr marL="0" indent="0">
                  <a:buNone/>
                </a:pPr>
                <a:endParaRPr lang="sr-Latn-R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sr-Latn-R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sr-Latn-R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𝑓𝑜</m:t>
                      </m:r>
                    </m:oMath>
                  </m:oMathPara>
                </a14:m>
                <a:endParaRPr lang="sr-Latn-RS" dirty="0"/>
              </a:p>
              <a:p>
                <a:pPr marL="0" indent="0">
                  <a:buNone/>
                </a:pPr>
                <a:r>
                  <a:rPr lang="sr-Latn-RS" dirty="0"/>
                  <a:t>Harmonic series (Hz): 50, 72, 122, 172, 222, 272, 322, 372, 422, 472...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A94E0-BF95-42EA-8572-0D542D5F40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8424"/>
                <a:ext cx="10515600" cy="5281683"/>
              </a:xfrm>
              <a:blipFill>
                <a:blip r:embed="rId6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erfect 50">
            <a:hlinkClick r:id="" action="ppaction://media"/>
            <a:extLst>
              <a:ext uri="{FF2B5EF4-FFF2-40B4-BE49-F238E27FC236}">
                <a16:creationId xmlns:a16="http://schemas.microsoft.com/office/drawing/2014/main" id="{8DCC41B4-D545-4AD4-897A-22B712033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7689" y="5985680"/>
            <a:ext cx="609600" cy="609600"/>
          </a:xfrm>
          <a:prstGeom prst="rect">
            <a:avLst/>
          </a:prstGeom>
        </p:spPr>
      </p:pic>
      <p:pic>
        <p:nvPicPr>
          <p:cNvPr id="5" name="classic 50">
            <a:hlinkClick r:id="" action="ppaction://media"/>
            <a:extLst>
              <a:ext uri="{FF2B5EF4-FFF2-40B4-BE49-F238E27FC236}">
                <a16:creationId xmlns:a16="http://schemas.microsoft.com/office/drawing/2014/main" id="{8251D21D-96DB-4D88-9B29-DBACD03C8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5976" y="3565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A3D5A-1B6A-4FF9-A182-5F1B7CDB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0720"/>
          </a:xfrm>
        </p:spPr>
        <p:txBody>
          <a:bodyPr/>
          <a:lstStyle/>
          <a:p>
            <a:r>
              <a:rPr lang="sr-Latn-RS" dirty="0"/>
              <a:t>BEC sphere formula - a</a:t>
            </a:r>
            <a:r>
              <a:rPr lang="en-US" dirty="0" err="1"/>
              <a:t>coustic</a:t>
            </a:r>
            <a:r>
              <a:rPr lang="en-US" dirty="0"/>
              <a:t> beats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D9FEA3D-B79D-4598-ADB3-7B4BDB0ED3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2801144"/>
            <a:ext cx="4324350" cy="24003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3039F5D-04B8-4BB9-8F78-A863F5E3DA8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605980" cy="43513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sr-Latn-RS" sz="2000" dirty="0"/>
              </a:p>
              <a:p>
                <a:pPr marL="0" indent="0">
                  <a:buNone/>
                </a:pPr>
                <a:endParaRPr lang="sr-Latn-RS" dirty="0"/>
              </a:p>
              <a:p>
                <a:endParaRPr lang="sr-Latn-RS" dirty="0"/>
              </a:p>
              <a:p>
                <a:endParaRPr lang="sr-Latn-RS" dirty="0"/>
              </a:p>
              <a:p>
                <a14:m>
                  <m:oMath xmlns:m="http://schemas.openxmlformats.org/officeDocument/2006/math">
                    <m:r>
                      <a:rPr lang="sr-Latn-R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sr-Latn-R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sr-Latn-R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  <m:r>
                      <a:rPr lang="sr-Latn-RS" sz="2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sr-Latn-RS" sz="2400" i="1">
                        <a:latin typeface="Cambria Math" panose="02040503050406030204" pitchFamily="18" charset="0"/>
                      </a:rPr>
                      <m:t>𝑓𝑜</m:t>
                    </m:r>
                  </m:oMath>
                </a14:m>
                <a:endParaRPr lang="sr-Latn-R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3039F5D-04B8-4BB9-8F78-A863F5E3DA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605980" cy="4351338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test_005">
            <a:hlinkClick r:id="" action="ppaction://media"/>
            <a:extLst>
              <a:ext uri="{FF2B5EF4-FFF2-40B4-BE49-F238E27FC236}">
                <a16:creationId xmlns:a16="http://schemas.microsoft.com/office/drawing/2014/main" id="{75A0AD1F-2FFA-451D-9BA1-EBA67ADAF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075" y="5863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836695"/>
            <a:ext cx="8534400" cy="1169736"/>
          </a:xfrm>
        </p:spPr>
        <p:txBody>
          <a:bodyPr/>
          <a:lstStyle/>
          <a:p>
            <a:r>
              <a:rPr lang="sr-Latn-RS" dirty="0"/>
              <a:t>Quantum music -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85800"/>
            <a:ext cx="4308894" cy="3615267"/>
          </a:xfrm>
        </p:spPr>
        <p:txBody>
          <a:bodyPr/>
          <a:lstStyle/>
          <a:p>
            <a:r>
              <a:rPr lang="sr-Latn-RS" dirty="0"/>
              <a:t>Custom design piano interface</a:t>
            </a:r>
          </a:p>
          <a:p>
            <a:r>
              <a:rPr lang="sr-Latn-RS" dirty="0"/>
              <a:t>Custom made software synthesizers</a:t>
            </a:r>
          </a:p>
          <a:p>
            <a:r>
              <a:rPr lang="sr-Latn-RS" dirty="0"/>
              <a:t>Development of original electronic musical instrument based on laws of quantum physics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94" y="240632"/>
            <a:ext cx="6272237" cy="4174957"/>
          </a:xfrm>
        </p:spPr>
      </p:pic>
    </p:spTree>
    <p:extLst>
      <p:ext uri="{BB962C8B-B14F-4D97-AF65-F5344CB8AC3E}">
        <p14:creationId xmlns:p14="http://schemas.microsoft.com/office/powerpoint/2010/main" val="3159646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Quantum 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Several layers of approaching the music: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/>
              <a:t>Music inspired by quantum physics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/>
              <a:t>Direct ilustrations of quantum physics principles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/>
              <a:t>Explicite use of sounds from quantum experiments for music composing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/>
              <a:t>Direct connections with quantum systems, „playing“ music with atoms</a:t>
            </a:r>
          </a:p>
          <a:p>
            <a:pPr>
              <a:buFont typeface="Wingdings" panose="05000000000000000000" pitchFamily="2" charset="2"/>
              <a:buChar char="Ø"/>
            </a:pPr>
            <a:endParaRPr lang="sr-Latn-RS" dirty="0"/>
          </a:p>
          <a:p>
            <a:endParaRPr lang="en-US" dirty="0"/>
          </a:p>
        </p:txBody>
      </p:sp>
      <p:pic>
        <p:nvPicPr>
          <p:cNvPr id="5" name="piece for pp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2548" y="3691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Thank you!</a:t>
            </a:r>
            <a:br>
              <a:rPr lang="sr-Latn-RS" dirty="0"/>
            </a:br>
            <a:r>
              <a:rPr lang="sr-Latn-RS" dirty="0"/>
              <a:t>Any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Quantum Music project is completely open for anybody willing to participate</a:t>
            </a:r>
          </a:p>
          <a:p>
            <a:r>
              <a:rPr lang="sr-Latn-RS" dirty="0"/>
              <a:t>Use of QM instruments ad plug-ins for electronic music production</a:t>
            </a:r>
          </a:p>
          <a:p>
            <a:r>
              <a:rPr lang="en-US" dirty="0"/>
              <a:t>If </a:t>
            </a:r>
            <a:r>
              <a:rPr lang="sr-Latn-RS" dirty="0"/>
              <a:t>you find it interested, please feel free to contact me at any time</a:t>
            </a:r>
            <a:endParaRPr lang="en-US" dirty="0"/>
          </a:p>
          <a:p>
            <a:r>
              <a:rPr lang="sr-Latn-RS" sz="2400" dirty="0"/>
              <a:t>dragannovkovic72</a:t>
            </a:r>
            <a:r>
              <a:rPr lang="en-US" sz="2400" dirty="0"/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881317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Decartes (1596 - 1650)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err="1"/>
              <a:t>Musicae</a:t>
            </a:r>
            <a:r>
              <a:rPr lang="en-US" i="1" dirty="0"/>
              <a:t> Compendium</a:t>
            </a:r>
            <a:r>
              <a:rPr lang="sr-Latn-RS" dirty="0"/>
              <a:t>:</a:t>
            </a:r>
            <a:r>
              <a:rPr lang="en-US" dirty="0"/>
              <a:t> on music theory and the aesthetics of music</a:t>
            </a:r>
            <a:endParaRPr lang="sr-Latn-RS" dirty="0"/>
          </a:p>
          <a:p>
            <a:r>
              <a:rPr lang="sr-Latn-RS" dirty="0"/>
              <a:t>Influence on young Newton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27" y="685800"/>
            <a:ext cx="3331861" cy="4077366"/>
          </a:xfrm>
        </p:spPr>
      </p:pic>
    </p:spTree>
    <p:extLst>
      <p:ext uri="{BB962C8B-B14F-4D97-AF65-F5344CB8AC3E}">
        <p14:creationId xmlns:p14="http://schemas.microsoft.com/office/powerpoint/2010/main" val="101971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Ptolemy (100 a.d.)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dirty="0"/>
              <a:t>Astronomer – Star Catalogue</a:t>
            </a:r>
          </a:p>
          <a:p>
            <a:r>
              <a:rPr lang="sr-Latn-RS" dirty="0"/>
              <a:t>Influental work: Harmonics</a:t>
            </a:r>
          </a:p>
          <a:p>
            <a:r>
              <a:rPr lang="sr-Latn-RS" dirty="0"/>
              <a:t>Music first, than math</a:t>
            </a:r>
          </a:p>
          <a:p>
            <a:r>
              <a:rPr lang="sr-Latn-RS" dirty="0"/>
              <a:t>Tethracords, Octaves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5" y="685800"/>
            <a:ext cx="3031226" cy="3614738"/>
          </a:xfrm>
        </p:spPr>
      </p:pic>
    </p:spTree>
    <p:extLst>
      <p:ext uri="{BB962C8B-B14F-4D97-AF65-F5344CB8AC3E}">
        <p14:creationId xmlns:p14="http://schemas.microsoft.com/office/powerpoint/2010/main" val="95009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Newton (1642 – 1726)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801532"/>
          </a:xfrm>
        </p:spPr>
        <p:txBody>
          <a:bodyPr>
            <a:normAutofit lnSpcReduction="10000"/>
          </a:bodyPr>
          <a:lstStyle/>
          <a:p>
            <a:r>
              <a:rPr lang="sr-Latn-RS" dirty="0"/>
              <a:t>Physical laws of nature</a:t>
            </a:r>
          </a:p>
          <a:p>
            <a:r>
              <a:rPr lang="sr-Latn-RS" dirty="0"/>
              <a:t>Motion of planets</a:t>
            </a:r>
          </a:p>
          <a:p>
            <a:r>
              <a:rPr lang="sr-Latn-RS" dirty="0"/>
              <a:t>Physical force is behind any motion</a:t>
            </a:r>
          </a:p>
          <a:p>
            <a:r>
              <a:rPr lang="sr-Latn-RS" dirty="0"/>
              <a:t>Force on string – wave motion</a:t>
            </a:r>
          </a:p>
          <a:p>
            <a:r>
              <a:rPr lang="sr-Latn-RS" dirty="0"/>
              <a:t>Math equations decribes physic laws</a:t>
            </a:r>
          </a:p>
          <a:p>
            <a:r>
              <a:rPr lang="sr-Latn-RS" dirty="0"/>
              <a:t>After Newton it becomes possible to explain and predict any kind of (wave) motion</a:t>
            </a:r>
          </a:p>
          <a:p>
            <a:r>
              <a:rPr lang="sr-Latn-RS" dirty="0"/>
              <a:t>Acoustics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85" y="685800"/>
            <a:ext cx="3531825" cy="4679668"/>
          </a:xfrm>
        </p:spPr>
      </p:pic>
    </p:spTree>
    <p:extLst>
      <p:ext uri="{BB962C8B-B14F-4D97-AF65-F5344CB8AC3E}">
        <p14:creationId xmlns:p14="http://schemas.microsoft.com/office/powerpoint/2010/main" val="127609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Standing waves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RS" dirty="0"/>
              <a:t>First observed by Michael Faraday</a:t>
            </a:r>
          </a:p>
          <a:p>
            <a:r>
              <a:rPr lang="sr-Latn-RS" dirty="0"/>
              <a:t>Term „standing wave“: Franz Melde (around 1860)</a:t>
            </a:r>
          </a:p>
          <a:p>
            <a:r>
              <a:rPr lang="sr-Latn-RS" dirty="0"/>
              <a:t>Harmonic series (a.k.a. Fourier series)</a:t>
            </a:r>
          </a:p>
          <a:p>
            <a:r>
              <a:rPr lang="sr-Latn-RS" dirty="0"/>
              <a:t>Notice: frequencies are quantized, there can be only those that corenspond to the lenghth of the string !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878681"/>
            <a:ext cx="3429000" cy="3228975"/>
          </a:xfrm>
        </p:spPr>
      </p:pic>
    </p:spTree>
    <p:extLst>
      <p:ext uri="{BB962C8B-B14F-4D97-AF65-F5344CB8AC3E}">
        <p14:creationId xmlns:p14="http://schemas.microsoft.com/office/powerpoint/2010/main" val="339494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4212" y="5378116"/>
            <a:ext cx="8534400" cy="616283"/>
          </a:xfrm>
        </p:spPr>
        <p:txBody>
          <a:bodyPr>
            <a:normAutofit fontScale="90000"/>
          </a:bodyPr>
          <a:lstStyle/>
          <a:p>
            <a:r>
              <a:rPr lang="sr-Latn-RS" dirty="0"/>
              <a:t>String wave motion</a:t>
            </a:r>
            <a:endParaRPr lang="en-US" dirty="0"/>
          </a:p>
        </p:txBody>
      </p:sp>
      <p:pic>
        <p:nvPicPr>
          <p:cNvPr id="5" name="Bowed violin string in slow mo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579" y="88043"/>
            <a:ext cx="7050505" cy="5287880"/>
          </a:xfrm>
        </p:spPr>
      </p:pic>
    </p:spTree>
    <p:extLst>
      <p:ext uri="{BB962C8B-B14F-4D97-AF65-F5344CB8AC3E}">
        <p14:creationId xmlns:p14="http://schemas.microsoft.com/office/powerpoint/2010/main" val="15704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Musical acoustics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492250"/>
            <a:ext cx="5118100" cy="36957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r-Latn-RS" sz="1800" dirty="0"/>
              <a:t>Standing wave patterns in giutar body</a:t>
            </a:r>
          </a:p>
          <a:p>
            <a:r>
              <a:rPr lang="sr-Latn-RS" sz="1800" dirty="0"/>
              <a:t>Wave equations can describe any kind of wave motion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980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788568"/>
            <a:ext cx="10721725" cy="1205831"/>
          </a:xfrm>
        </p:spPr>
        <p:txBody>
          <a:bodyPr/>
          <a:lstStyle/>
          <a:p>
            <a:r>
              <a:rPr lang="sr-Latn-RS" dirty="0"/>
              <a:t>Room acoustics – same principle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84362"/>
            <a:ext cx="10721724" cy="2534718"/>
          </a:xfrm>
        </p:spPr>
      </p:pic>
    </p:spTree>
    <p:extLst>
      <p:ext uri="{BB962C8B-B14F-4D97-AF65-F5344CB8AC3E}">
        <p14:creationId xmlns:p14="http://schemas.microsoft.com/office/powerpoint/2010/main" val="225330416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5685</TotalTime>
  <Words>672</Words>
  <Application>Microsoft Office PowerPoint</Application>
  <PresentationFormat>Widescreen</PresentationFormat>
  <Paragraphs>95</Paragraphs>
  <Slides>26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Century Gothic</vt:lpstr>
      <vt:lpstr>Wingdings</vt:lpstr>
      <vt:lpstr>Wingdings 3</vt:lpstr>
      <vt:lpstr>Slice</vt:lpstr>
      <vt:lpstr>Office Theme</vt:lpstr>
      <vt:lpstr>Quantum music</vt:lpstr>
      <vt:lpstr>Pythagora (500 B.c.) </vt:lpstr>
      <vt:lpstr>Decartes (1596 - 1650)</vt:lpstr>
      <vt:lpstr>Ptolemy (100 a.d.)</vt:lpstr>
      <vt:lpstr>Newton (1642 – 1726)</vt:lpstr>
      <vt:lpstr>Standing waves </vt:lpstr>
      <vt:lpstr>String wave motion</vt:lpstr>
      <vt:lpstr>Musical acoustics</vt:lpstr>
      <vt:lpstr>Room acoustics – same principle</vt:lpstr>
      <vt:lpstr>The end of physics</vt:lpstr>
      <vt:lpstr>           conclusion: all we have to do is just to             play and listen good music</vt:lpstr>
      <vt:lpstr>    Houston, we have a problem!</vt:lpstr>
      <vt:lpstr>     Bohr planetary atomic model (1913)</vt:lpstr>
      <vt:lpstr>PowerPoint Presentation</vt:lpstr>
      <vt:lpstr>De Broglie atomic model (1925): electron as a standing wave</vt:lpstr>
      <vt:lpstr>               Wave/particle duality</vt:lpstr>
      <vt:lpstr>SchrÖedinger wave equation</vt:lpstr>
      <vt:lpstr>Quantum physics</vt:lpstr>
      <vt:lpstr>Quantum acoustics:  Bose-einstein condensate</vt:lpstr>
      <vt:lpstr>Quantum acoustics - phonons</vt:lpstr>
      <vt:lpstr>Quantum music project </vt:lpstr>
      <vt:lpstr>BEC flute formula – shifted harmony</vt:lpstr>
      <vt:lpstr>BEC sphere formula - acoustic beats</vt:lpstr>
      <vt:lpstr>Quantum music - technology</vt:lpstr>
      <vt:lpstr>Quantum music</vt:lpstr>
      <vt:lpstr>Thank you!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music</dc:title>
  <dc:creator>Milojko Pantić</dc:creator>
  <cp:lastModifiedBy>Doc</cp:lastModifiedBy>
  <cp:revision>48</cp:revision>
  <dcterms:created xsi:type="dcterms:W3CDTF">2017-03-12T16:20:52Z</dcterms:created>
  <dcterms:modified xsi:type="dcterms:W3CDTF">2020-03-03T14:25:55Z</dcterms:modified>
</cp:coreProperties>
</file>